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75" r:id="rId13"/>
    <p:sldId id="468" r:id="rId14"/>
    <p:sldId id="469" r:id="rId15"/>
    <p:sldId id="470" r:id="rId16"/>
    <p:sldId id="471" r:id="rId17"/>
    <p:sldId id="472" r:id="rId18"/>
    <p:sldId id="473" r:id="rId19"/>
    <p:sldId id="474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24"/>
        <p:guide pos="27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08;&#35838;&#26102;\U2_Lesson%208%20Marco%20Polo%20and%20the%20Silk%20Road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08;&#35838;&#26102;\U2_Lesson%208%20Marco%20Polo%20and%20the%20Silk%20Road.mp3" TargetMode="Externa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8   Marco Polo and the Silk Road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2　It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Show Time!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2227" r="-182" b="9831"/>
          <a:stretch>
            <a:fillRect/>
          </a:stretch>
        </p:blipFill>
        <p:spPr>
          <a:xfrm>
            <a:off x="2124075" y="1984375"/>
            <a:ext cx="4895850" cy="281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4805" y="443865"/>
            <a:ext cx="4846955" cy="3416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>
              <a:buClr>
                <a:srgbClr val="000000"/>
              </a:buClr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   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2)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invent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也是及物动词,意为“发明,创造”。表示发明或创造以前没有的东西,后加名词或代词作宾语。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algn="l">
              <a:buClr>
                <a:srgbClr val="000000"/>
              </a:buClr>
            </a:pPr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   Who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invented the telephone</a:t>
            </a:r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?</a:t>
            </a:r>
            <a:endParaRPr lang="en-US" altLang="zh-CN" sz="2400" b="1" i="1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pPr algn="l">
              <a:buClr>
                <a:srgbClr val="000000"/>
              </a:buClr>
            </a:pPr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 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谁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发明了电话?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   Li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Ming invented a small machine and it is very wonderful.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李明发明了一个小机器并且它很精美。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4270" y="28619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782638"/>
            <a:ext cx="508000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5.These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things were new to Marco Polo.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new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表示“对……陌生、不熟悉,没做(听)过”。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This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kind of work is new to 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这种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工作对我来说很陌生。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As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 beginner, everything is very new to him.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他刚起步,对一切都很生疏。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29322" y="3214686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8085" y="569277"/>
            <a:ext cx="508000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6.I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hope to write a book like that someday.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hope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to do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意为“希望做某事”,动词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hope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后加动词不定式(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to + 动词原形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)作宾语。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 to visit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Great Wall this weekend.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我们希望这个周末能参观长城。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hope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后也可以接宾语从句。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 I can be a writer.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希望我能成为一名作家。 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06160" y="37585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3915" y="808990"/>
            <a:ext cx="7387590" cy="31085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Practise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Simple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Tense.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am/is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was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buy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bought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begin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began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drink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drank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feel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felt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 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forget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forgot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 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heard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keep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kept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	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pay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paid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rode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44185" y="388747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23"/>
          <p:cNvSpPr txBox="1"/>
          <p:nvPr/>
        </p:nvSpPr>
        <p:spPr>
          <a:xfrm>
            <a:off x="898843" y="465773"/>
            <a:ext cx="7199312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Fill in the blanks with the correct forms of the words in the box.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7" name="椭圆 21506"/>
          <p:cNvSpPr/>
          <p:nvPr/>
        </p:nvSpPr>
        <p:spPr>
          <a:xfrm>
            <a:off x="107950" y="188913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rgbClr val="200B5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200B5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8" name="文本框 21507"/>
          <p:cNvSpPr txBox="1"/>
          <p:nvPr/>
        </p:nvSpPr>
        <p:spPr>
          <a:xfrm>
            <a:off x="898843" y="1634173"/>
            <a:ext cx="6985000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hope    coal     journey    discover    goods</a:t>
            </a:r>
            <a:endParaRPr lang="en-US" altLang="zh-CN" sz="2800" b="1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9" name="文本框 21508"/>
          <p:cNvSpPr txBox="1"/>
          <p:nvPr/>
        </p:nvSpPr>
        <p:spPr>
          <a:xfrm>
            <a:off x="315913" y="2322513"/>
            <a:ext cx="8534400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People sell their _______ at the market. 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2. It’s cold in the house. Put some _______ on the fire.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3. After the long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_______,Marco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Polo arrived in Beijing at last.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4. He didn’t do well this time. But he _______ to do better next time.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5. I walked around my city and I _________ some beautiful places.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10" name="矩形 21509"/>
          <p:cNvSpPr/>
          <p:nvPr/>
        </p:nvSpPr>
        <p:spPr>
          <a:xfrm>
            <a:off x="3374708" y="2263140"/>
            <a:ext cx="105219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goods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11" name="矩形 21510"/>
          <p:cNvSpPr/>
          <p:nvPr/>
        </p:nvSpPr>
        <p:spPr>
          <a:xfrm>
            <a:off x="2834958" y="3169603"/>
            <a:ext cx="136779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journey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12" name="矩形 21511"/>
          <p:cNvSpPr/>
          <p:nvPr/>
        </p:nvSpPr>
        <p:spPr>
          <a:xfrm>
            <a:off x="5768023" y="2736850"/>
            <a:ext cx="79565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coal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13" name="矩形 21512"/>
          <p:cNvSpPr/>
          <p:nvPr/>
        </p:nvSpPr>
        <p:spPr>
          <a:xfrm>
            <a:off x="6047423" y="3961765"/>
            <a:ext cx="105219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hopes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14" name="矩形 21513"/>
          <p:cNvSpPr/>
          <p:nvPr/>
        </p:nvSpPr>
        <p:spPr>
          <a:xfrm>
            <a:off x="5397818" y="4830763"/>
            <a:ext cx="179641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discovered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 bldLvl="0" animBg="1"/>
      <p:bldP spid="21509" grpId="0"/>
      <p:bldP spid="21510" grpId="0"/>
      <p:bldP spid="21511" grpId="0"/>
      <p:bldP spid="21512" grpId="0"/>
      <p:bldP spid="21513" grpId="0"/>
      <p:bldP spid="215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23"/>
          <p:cNvSpPr txBox="1"/>
          <p:nvPr/>
        </p:nvSpPr>
        <p:spPr>
          <a:xfrm>
            <a:off x="935038" y="323533"/>
            <a:ext cx="6911975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Work in groups. What do you know abut Marco Polo? 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1" name="椭圆 22530"/>
          <p:cNvSpPr/>
          <p:nvPr/>
        </p:nvSpPr>
        <p:spPr>
          <a:xfrm>
            <a:off x="34925" y="188913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4</a:t>
            </a:r>
            <a:endParaRPr lang="en-US" altLang="zh-CN" sz="32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2" name="Rectangle 4"/>
          <p:cNvSpPr/>
          <p:nvPr/>
        </p:nvSpPr>
        <p:spPr>
          <a:xfrm>
            <a:off x="301943" y="1422400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2" charset="0"/>
              </a:rPr>
              <a:t>Task tips:</a:t>
            </a:r>
            <a:endParaRPr lang="en-US" altLang="zh-CN" sz="2800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22533" name="Rectangle 4"/>
          <p:cNvSpPr/>
          <p:nvPr/>
        </p:nvSpPr>
        <p:spPr>
          <a:xfrm>
            <a:off x="0" y="2140903"/>
            <a:ext cx="7991475" cy="6492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1. Where was he from?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22534" name="Rectangle 4"/>
          <p:cNvSpPr/>
          <p:nvPr/>
        </p:nvSpPr>
        <p:spPr>
          <a:xfrm>
            <a:off x="34925" y="2789873"/>
            <a:ext cx="7991475" cy="6492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l"/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2. How old was he when he came to China?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2535" name="Rectangle 4"/>
          <p:cNvSpPr/>
          <p:nvPr/>
        </p:nvSpPr>
        <p:spPr>
          <a:xfrm>
            <a:off x="0" y="3439160"/>
            <a:ext cx="7991475" cy="64928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l">
              <a:spcBef>
                <a:spcPct val="2000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3. What did he do in China?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2536" name="Rectangle 4"/>
          <p:cNvSpPr/>
          <p:nvPr/>
        </p:nvSpPr>
        <p:spPr>
          <a:xfrm>
            <a:off x="0" y="4088448"/>
            <a:ext cx="9144000" cy="6492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l">
              <a:spcBef>
                <a:spcPct val="2000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4. What amazing things did he learn about in China?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2537" name="Rectangle 4"/>
          <p:cNvSpPr/>
          <p:nvPr/>
        </p:nvSpPr>
        <p:spPr>
          <a:xfrm>
            <a:off x="34925" y="4737735"/>
            <a:ext cx="7991475" cy="64928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l">
              <a:spcBef>
                <a:spcPct val="2000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cs typeface="+mn-ea"/>
              </a:rPr>
              <a:t>5. How long did he stay in China?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cs typeface="+mn-ea"/>
            </a:endParaRPr>
          </a:p>
        </p:txBody>
      </p:sp>
      <p:pic>
        <p:nvPicPr>
          <p:cNvPr id="22538" name="图片 22537" descr="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85330" y="1176338"/>
            <a:ext cx="1573213" cy="215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2" grpId="0" build="p"/>
      <p:bldP spid="22533" grpId="0" build="p"/>
      <p:bldP spid="22534" grpId="0" build="p"/>
      <p:bldP spid="22535" grpId="0" build="p"/>
      <p:bldP spid="22536" grpId="0" build="p"/>
      <p:bldP spid="2253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975" y="481965"/>
            <a:ext cx="738759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sofa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guess.Was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Edison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York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just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now.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lived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hard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time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store.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Hainan.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7930" y="1525270"/>
            <a:ext cx="6284595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ago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invent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journey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work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new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en-US" altLang="zh-CN" sz="2800" b="1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10155" y="2180590"/>
            <a:ext cx="14865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invented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948940" y="2985135"/>
            <a:ext cx="15062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930390" y="3380740"/>
            <a:ext cx="7162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ago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263900" y="3898900"/>
            <a:ext cx="200977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works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217930" y="4725670"/>
            <a:ext cx="13677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journey</a:t>
            </a:r>
            <a:endParaRPr lang="zh-CN" altLang="en-US" dirty="0"/>
          </a:p>
        </p:txBody>
      </p:sp>
      <p:pic>
        <p:nvPicPr>
          <p:cNvPr id="9" name="图片 8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6245" y="509270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547370"/>
            <a:ext cx="7242175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.Review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recite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8.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facts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famous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character.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9.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50010" y="398018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1690688" y="981075"/>
            <a:ext cx="5761037" cy="518477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Italy                   </a:t>
            </a:r>
            <a:r>
              <a:rPr lang="en-US" altLang="zh-CN" sz="2800" b="1" i="1" dirty="0" smtClean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dirty="0" smtClean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 smtClean="0">
                <a:solidFill>
                  <a:srgbClr val="6600FF"/>
                </a:solidFill>
                <a:latin typeface="Times New Roman" panose="02020603050405020304" pitchFamily="2" charset="0"/>
              </a:rPr>
              <a:t>意大利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age    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年龄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goods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商品；物品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Europe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欧洲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Asia  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亚洲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journey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旅行；旅程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king  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国王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coal   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煤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discover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发现；了解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invent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发明；创造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other   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别的；其他的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229485" y="12255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31215" y="393065"/>
            <a:ext cx="791400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twenty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seventeen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sixteen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moved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between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America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Asia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Europe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Asia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Europe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America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paper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coal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coal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paper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1175" y="2184400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61210" y="2159000"/>
            <a:ext cx="438150" cy="367030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4320" y="2159000"/>
            <a:ext cx="412750" cy="3930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1175" y="3458845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71570" y="3458845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752590" y="3458845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11175" y="4785360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171825" y="4785995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75630" y="4785995"/>
            <a:ext cx="412750" cy="367665"/>
          </a:xfrm>
          <a:prstGeom prst="rect">
            <a:avLst/>
          </a:prstGeom>
          <a:noFill/>
          <a:ln w="28575">
            <a:solidFill>
              <a:schemeClr val="accent4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929058" y="1839595"/>
            <a:ext cx="571504" cy="1005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√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76955" y="3139440"/>
            <a:ext cx="601345" cy="10058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√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81015" y="4466590"/>
            <a:ext cx="601345" cy="10058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√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pic>
        <p:nvPicPr>
          <p:cNvPr id="15" name="图片 14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8380" y="5472430"/>
            <a:ext cx="1323340" cy="1134110"/>
          </a:xfrm>
          <a:prstGeom prst="rect">
            <a:avLst/>
          </a:prstGeom>
        </p:spPr>
      </p:pic>
      <p:pic>
        <p:nvPicPr>
          <p:cNvPr id="17" name="U2_Lesson 8 Marco Polo and the Silk Road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6260" y="980830"/>
            <a:ext cx="584430" cy="58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602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60400" y="239395"/>
            <a:ext cx="813879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journey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back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2680" y="1072515"/>
            <a:ext cx="963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Italy.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54100" y="1891665"/>
            <a:ext cx="703643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travelled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boats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horses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camels.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22680" y="2813685"/>
            <a:ext cx="60096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journey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lasted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twenty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years.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22680" y="3599815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1275.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16915" y="4532630"/>
            <a:ext cx="771144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brought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back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coal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paper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other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things.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39775" y="626745"/>
            <a:ext cx="7770495" cy="56938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 and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  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He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travelled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Later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travelled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travelled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horses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camels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The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journey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In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travelled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Beijing.He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Marco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China.He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brought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back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3830" y="1412860"/>
            <a:ext cx="22371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Road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427990" y="1844890"/>
            <a:ext cx="11106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father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372125" y="1844890"/>
            <a:ext cx="9931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uncle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932025" y="2276920"/>
            <a:ext cx="14300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brother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131900" y="2708950"/>
            <a:ext cx="9925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boats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788015" y="3140980"/>
            <a:ext cx="131318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twenty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619795" y="3573010"/>
            <a:ext cx="8940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1275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71750" y="4005040"/>
            <a:ext cx="9436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king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300120" y="4005040"/>
            <a:ext cx="627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17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3131900" y="5301130"/>
            <a:ext cx="6431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sym typeface="+mn-ea"/>
              </a:rPr>
              <a:t>tea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4932025" y="4437070"/>
            <a:ext cx="801823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sym typeface="+mn-ea"/>
              </a:rPr>
              <a:t>coal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259770" y="4797095"/>
            <a:ext cx="1082348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sym typeface="+mn-ea"/>
              </a:rPr>
              <a:t>paper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475785" y="5301130"/>
            <a:ext cx="104387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silk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7455" y="551180"/>
            <a:ext cx="5172075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1.At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age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of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17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,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went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China.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at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岁 时”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后加基数词表示年龄。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At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twenty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uncle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farm.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二十岁时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他叔叔就拥有一个大农场。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可以和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引导的时间状语相互转换。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 to swim at the age of seven.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learned to swim when he was seven years old.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当他七岁的时候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他学会了游泳。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900" y="42202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9965" y="735013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900" b="0" u="sng" dirty="0" smtClean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900" b="0" dirty="0" smtClean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2.Together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they moved goods between Europe and Asia on the Silk Road.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between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…and…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意为“在……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和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之间”。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shop is between the bank and the library.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商店在银行和图书馆之间。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68035" y="30988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5380" y="537528"/>
            <a:ext cx="5080000" cy="41875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3.Their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journey lasted about twenty years!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last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用作动词,意为“持续”。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festival lasted two days.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节日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持续了两天。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可以和表示时间的名词连用。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last night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意为“昨天晚上”;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last week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意为“上周”;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last month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意为“上个月”;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last year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意为“去年”。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Where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 you go last night?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昨天晚上去哪了?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66155" y="41541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402590"/>
            <a:ext cx="5845810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4.The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Chinese discovered coal and invented paper.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discover,invent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discover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为及物动词,意为“发现”,表示发现以前存在的事物或现象,后加名词或代词作宾语或加复合宾语或宾语从句 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discovered her mistake too late.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发现自己的错误太晚了。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discover her to be a good singer.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发现她是一位出色的歌唱家。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discovered that it was too late to catch the train.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我们觉察到已经太晚了,赶不上火车了。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59880" y="42335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4809</Words>
  <Application>WPS 演示</Application>
  <PresentationFormat>全屏显示(4:3)</PresentationFormat>
  <Paragraphs>212</Paragraphs>
  <Slides>17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NEU-HZ-S92</vt:lpstr>
      <vt:lpstr>方正黑体_GBK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2018-12-29T09:16:46Z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